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2" r:id="rId8"/>
    <p:sldId id="269" r:id="rId9"/>
    <p:sldId id="26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489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6847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588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48554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1146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79705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6668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55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6800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5724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6991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4265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6379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950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0166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147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361ED-9C0F-4877-92E0-A4342FCDF4E6}" type="datetimeFigureOut">
              <a:rPr lang="pl-PL" smtClean="0"/>
              <a:pPr/>
              <a:t>2017-06-22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5D18F3-D872-414A-BE73-398EE5457E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5329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wszachow.edupage.org/text/?text=text/text2&amp;subpage=0" TargetMode="External"/><Relationship Id="rId2" Type="http://schemas.openxmlformats.org/officeDocument/2006/relationships/hyperlink" Target="https://spmodliborzyce.edupage.org/text/?text=text/text2&amp;subpage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wszachow.edupage.org/photos/?photo=album&amp;gallery=25" TargetMode="External"/><Relationship Id="rId7" Type="http://schemas.openxmlformats.org/officeDocument/2006/relationships/hyperlink" Target="https://spwszachow.edupage.org/text/?text=text/text2&amp;subpage=2" TargetMode="External"/><Relationship Id="rId2" Type="http://schemas.openxmlformats.org/officeDocument/2006/relationships/hyperlink" Target="http://spmodliborzyce.edupage.org/photos/?photo=album&amp;gallery=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modliborzyce.edupage.org/text/?text=text/text2&amp;subpage=2https://spmodliborzyce.edupage.org/text/?text=text/text2&amp;subpage=2" TargetMode="External"/><Relationship Id="rId5" Type="http://schemas.openxmlformats.org/officeDocument/2006/relationships/hyperlink" Target="https://spwszachow.edupage.org/text/?text=text/text2&amp;subpage=1" TargetMode="External"/><Relationship Id="rId4" Type="http://schemas.openxmlformats.org/officeDocument/2006/relationships/hyperlink" Target="https://spmodliborzyce.edupage.org/text/?text=text/text2&amp;subpage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pmodliborzyce.edupage.org/photos/?photo=album&amp;gallery=75" TargetMode="External"/><Relationship Id="rId3" Type="http://schemas.openxmlformats.org/officeDocument/2006/relationships/hyperlink" Target="http://spwszachow.edupage.org/photos/?photo=album&amp;gallery=25" TargetMode="External"/><Relationship Id="rId7" Type="http://schemas.openxmlformats.org/officeDocument/2006/relationships/hyperlink" Target="http://spwszachow.edupage.org/photos/?photo=album&amp;gallery=68" TargetMode="External"/><Relationship Id="rId2" Type="http://schemas.openxmlformats.org/officeDocument/2006/relationships/hyperlink" Target="http://spmodliborzyce.edupage.org/photos/?photo=album&amp;gallery=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modliborzyce.edupage.org/photos/?photo=album&amp;gallery=78" TargetMode="External"/><Relationship Id="rId5" Type="http://schemas.openxmlformats.org/officeDocument/2006/relationships/hyperlink" Target="http://spmodliborzyce.edupage.org/photos/?photo=album&amp;gallery=73" TargetMode="External"/><Relationship Id="rId4" Type="http://schemas.openxmlformats.org/officeDocument/2006/relationships/hyperlink" Target="http://spmodliborzyce.edupage.org/photos/?photo=album&amp;gallery=5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pmodliborzyce.edupage.org/photos/?photo=album&amp;gallery=79" TargetMode="External"/><Relationship Id="rId3" Type="http://schemas.openxmlformats.org/officeDocument/2006/relationships/hyperlink" Target="http://spwszachow.edupage.org/photos/?photo=album&amp;gallery=70" TargetMode="External"/><Relationship Id="rId7" Type="http://schemas.openxmlformats.org/officeDocument/2006/relationships/hyperlink" Target="http://spmodliborzyce.edupage.org/photos/?photo=album&amp;gallery=81" TargetMode="External"/><Relationship Id="rId2" Type="http://schemas.openxmlformats.org/officeDocument/2006/relationships/hyperlink" Target="http://spmodliborzyce.edupage.org/photos/?photo=album&amp;gallery=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de.org/" TargetMode="External"/><Relationship Id="rId5" Type="http://schemas.openxmlformats.org/officeDocument/2006/relationships/hyperlink" Target="http://spwszachow.edupage.org/photos/?photo=album&amp;gallery=19" TargetMode="External"/><Relationship Id="rId10" Type="http://schemas.openxmlformats.org/officeDocument/2006/relationships/hyperlink" Target="http://spmodliborzyce.edupage.org/photos/?photo=album&amp;gallery=80" TargetMode="External"/><Relationship Id="rId4" Type="http://schemas.openxmlformats.org/officeDocument/2006/relationships/hyperlink" Target="https://spmodliborzyce.edupage.org/album/?" TargetMode="External"/><Relationship Id="rId9" Type="http://schemas.openxmlformats.org/officeDocument/2006/relationships/hyperlink" Target="http://spwszachow.edupage.org/photos/?photo=album&amp;gallery=6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Sprawozdanie z Pilotażu Programowania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Innowacja pedagogiczna „Z programowaniem za pan brat”</a:t>
            </a:r>
          </a:p>
          <a:p>
            <a:r>
              <a:rPr lang="pl-PL" dirty="0" smtClean="0"/>
              <a:t>Publiczna Szkoła Podstawowa w Modliborzycach</a:t>
            </a:r>
          </a:p>
          <a:p>
            <a:r>
              <a:rPr lang="pl-PL" dirty="0" smtClean="0"/>
              <a:t>Publiczna Szkoła Podstawowa we Wszachowie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116945" y="6040582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czerwiec 2017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601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Informacje o szkołach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606408"/>
            <a:ext cx="8596668" cy="3880773"/>
          </a:xfrm>
        </p:spPr>
        <p:txBody>
          <a:bodyPr>
            <a:normAutofit/>
          </a:bodyPr>
          <a:lstStyle/>
          <a:p>
            <a:r>
              <a:rPr lang="pl-PL" dirty="0" smtClean="0"/>
              <a:t>Publiczna szkoła podstawowa w Modliborzycach</a:t>
            </a:r>
          </a:p>
          <a:p>
            <a:pPr marL="0" indent="0">
              <a:buNone/>
            </a:pPr>
            <a:r>
              <a:rPr lang="pl-PL" dirty="0" smtClean="0"/>
              <a:t>Modliborzyce 93, 27-552 Baćkowice</a:t>
            </a:r>
          </a:p>
          <a:p>
            <a:pPr marL="0" indent="0">
              <a:buNone/>
            </a:pPr>
            <a:r>
              <a:rPr lang="pl-PL" cap="none" dirty="0">
                <a:latin typeface="+mj-lt"/>
                <a:cs typeface="Arial" panose="020B0604020202020204" pitchFamily="34" charset="0"/>
                <a:hlinkClick r:id="rId2"/>
              </a:rPr>
              <a:t>https://spmodliborzyce.edupage.org/text/?text=text/text2&amp;subpage=0</a:t>
            </a:r>
            <a:r>
              <a:rPr lang="pl-PL" cap="none" dirty="0">
                <a:latin typeface="+mj-lt"/>
                <a:cs typeface="Arial" panose="020B0604020202020204" pitchFamily="34" charset="0"/>
              </a:rPr>
              <a:t> </a:t>
            </a:r>
            <a:endParaRPr lang="pl-PL" cap="none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 smtClean="0"/>
              <a:t>Publiczna Szkoła Podstawowa we Wszachowie</a:t>
            </a:r>
          </a:p>
          <a:p>
            <a:pPr marL="0" indent="0">
              <a:buNone/>
            </a:pPr>
            <a:r>
              <a:rPr lang="pl-PL" dirty="0" smtClean="0"/>
              <a:t>Wszachów 49A, 27-552 Baćkowice</a:t>
            </a:r>
          </a:p>
          <a:p>
            <a:pPr marL="0" indent="0">
              <a:buNone/>
            </a:pPr>
            <a:r>
              <a:rPr lang="pl-PL" dirty="0">
                <a:hlinkClick r:id="rId3"/>
              </a:rPr>
              <a:t>https://spwszachow.edupage.org/text/?</a:t>
            </a:r>
            <a:r>
              <a:rPr lang="pl-PL" dirty="0" smtClean="0">
                <a:hlinkClick r:id="rId3"/>
              </a:rPr>
              <a:t>text=text/text2&amp;subpage=0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cap="none" dirty="0" smtClean="0"/>
              <a:t>Autorki i realizatorki innowacji:</a:t>
            </a:r>
          </a:p>
          <a:p>
            <a:r>
              <a:rPr lang="pl-PL" cap="none" dirty="0" smtClean="0"/>
              <a:t>Agnieszka Januszewska</a:t>
            </a:r>
          </a:p>
          <a:p>
            <a:r>
              <a:rPr lang="pl-PL" cap="none" dirty="0" smtClean="0"/>
              <a:t>Jolanta Bzymek</a:t>
            </a:r>
            <a:endParaRPr lang="pl-PL" cap="none" dirty="0"/>
          </a:p>
        </p:txBody>
      </p:sp>
    </p:spTree>
    <p:extLst>
      <p:ext uri="{BB962C8B-B14F-4D97-AF65-F5344CB8AC3E}">
        <p14:creationId xmlns:p14="http://schemas.microsoft.com/office/powerpoint/2010/main" xmlns="" val="36399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74" y="775856"/>
            <a:ext cx="10363826" cy="5015344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I</a:t>
            </a:r>
            <a:r>
              <a:rPr lang="pl-PL" cap="none" dirty="0" smtClean="0"/>
              <a:t>nnowacją zostali objęci uczniowie z klasy I </a:t>
            </a:r>
            <a:r>
              <a:rPr lang="pl-PL" cap="none" dirty="0" err="1" smtClean="0"/>
              <a:t>i</a:t>
            </a:r>
            <a:r>
              <a:rPr lang="pl-PL" cap="none" dirty="0" smtClean="0"/>
              <a:t> klasy IV. Dzieci pochodzą z terenów </a:t>
            </a:r>
            <a:r>
              <a:rPr lang="pl-PL" dirty="0"/>
              <a:t/>
            </a:r>
            <a:br>
              <a:rPr lang="pl-PL" dirty="0"/>
            </a:br>
            <a:r>
              <a:rPr lang="pl-PL" cap="none" dirty="0" smtClean="0"/>
              <a:t>wiejskich, nigdy wcześniej nie miały do czynienia z programowaniem. </a:t>
            </a:r>
            <a:br>
              <a:rPr lang="pl-PL" cap="none" dirty="0" smtClean="0"/>
            </a:br>
            <a:r>
              <a:rPr lang="pl-PL" cap="none" dirty="0" smtClean="0"/>
              <a:t>Dla potrzeb innowacji i szkolnych, zakupione zostały tablety 2 in 1, </a:t>
            </a:r>
            <a:br>
              <a:rPr lang="pl-PL" cap="none" dirty="0" smtClean="0"/>
            </a:br>
            <a:r>
              <a:rPr lang="pl-PL" cap="none" dirty="0" smtClean="0"/>
              <a:t>dla obu placówek, dzięki czemu uczniowie mogli pracować indywidualnie.</a:t>
            </a:r>
          </a:p>
          <a:p>
            <a:r>
              <a:rPr lang="pl-PL" cap="none" dirty="0" smtClean="0"/>
              <a:t>Pilotaż programowania rozpoczął się we wrześniu 2016 roku i potrwa </a:t>
            </a:r>
            <a:br>
              <a:rPr lang="pl-PL" cap="none" dirty="0" smtClean="0"/>
            </a:br>
            <a:r>
              <a:rPr lang="pl-PL" cap="none" dirty="0" smtClean="0"/>
              <a:t>przez trzy kolejne lata szkolne (czyli do czerwca 2019 roku). </a:t>
            </a:r>
            <a:br>
              <a:rPr lang="pl-PL" cap="none" dirty="0" smtClean="0"/>
            </a:br>
            <a:r>
              <a:rPr lang="pl-PL" cap="none" dirty="0" smtClean="0"/>
              <a:t>Na zajęcia programowania w obu szkołach dyrektorzy przeznaczyli </a:t>
            </a:r>
            <a:br>
              <a:rPr lang="pl-PL" cap="none" dirty="0" smtClean="0"/>
            </a:br>
            <a:r>
              <a:rPr lang="pl-PL" cap="none" dirty="0" smtClean="0"/>
              <a:t>3 godziny lekcyjne w ciągu tygodnia (2 godziny dla klasy IV i 1 godzina dla klasy I). </a:t>
            </a:r>
          </a:p>
          <a:p>
            <a:r>
              <a:rPr lang="pl-PL" cap="none" dirty="0" smtClean="0"/>
              <a:t>W ramach zajęć uczniowie poznali program </a:t>
            </a:r>
            <a:r>
              <a:rPr lang="pl-PL" cap="none" dirty="0" err="1" smtClean="0"/>
              <a:t>Scratch</a:t>
            </a:r>
            <a:r>
              <a:rPr lang="pl-PL" cap="none" dirty="0" smtClean="0"/>
              <a:t> Junior i </a:t>
            </a:r>
            <a:r>
              <a:rPr lang="pl-PL" cap="none" dirty="0" err="1" smtClean="0"/>
              <a:t>Baltie</a:t>
            </a:r>
            <a:r>
              <a:rPr lang="pl-PL" cap="none" dirty="0" smtClean="0"/>
              <a:t>. </a:t>
            </a:r>
            <a:br>
              <a:rPr lang="pl-PL" cap="none" dirty="0" smtClean="0"/>
            </a:br>
            <a:r>
              <a:rPr lang="pl-PL" cap="none" dirty="0" smtClean="0"/>
              <a:t>Programowaliśmy również offline, wzięliśmy udział w </a:t>
            </a:r>
            <a:r>
              <a:rPr lang="pl-PL" cap="none" dirty="0" err="1" smtClean="0"/>
              <a:t>Code</a:t>
            </a:r>
            <a:r>
              <a:rPr lang="pl-PL" cap="none" dirty="0" smtClean="0"/>
              <a:t> </a:t>
            </a:r>
            <a:r>
              <a:rPr lang="pl-PL" cap="none" dirty="0" err="1" smtClean="0"/>
              <a:t>Week</a:t>
            </a:r>
            <a:r>
              <a:rPr lang="pl-PL" cap="none" dirty="0" smtClean="0"/>
              <a:t> </a:t>
            </a:r>
            <a:br>
              <a:rPr lang="pl-PL" cap="none" dirty="0" smtClean="0"/>
            </a:br>
            <a:endParaRPr lang="pl-PL" cap="none" dirty="0" smtClean="0"/>
          </a:p>
          <a:p>
            <a:r>
              <a:rPr lang="pl-PL" b="1" dirty="0" smtClean="0">
                <a:solidFill>
                  <a:srgbClr val="7030A0"/>
                </a:solidFill>
              </a:rPr>
              <a:t>Fotogaleria </a:t>
            </a:r>
            <a:r>
              <a:rPr lang="pl-PL" b="1" dirty="0">
                <a:solidFill>
                  <a:srgbClr val="7030A0"/>
                </a:solidFill>
              </a:rPr>
              <a:t>-</a:t>
            </a:r>
            <a:r>
              <a:rPr lang="pl-PL" b="1" dirty="0"/>
              <a:t> </a:t>
            </a:r>
            <a:r>
              <a:rPr lang="pl-PL" dirty="0">
                <a:hlinkClick r:id="rId2"/>
              </a:rPr>
              <a:t>http://spmodliborzyce.edupage.org/photos/?</a:t>
            </a:r>
            <a:r>
              <a:rPr lang="pl-PL" dirty="0" smtClean="0">
                <a:hlinkClick r:id="rId2"/>
              </a:rPr>
              <a:t>photo=album&amp;gallery=35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			</a:t>
            </a:r>
            <a:r>
              <a:rPr lang="pl-PL" dirty="0">
                <a:hlinkClick r:id="rId3"/>
              </a:rPr>
              <a:t>http://spwszachow.edupage.org/photos/?</a:t>
            </a:r>
            <a:r>
              <a:rPr lang="pl-PL" dirty="0" smtClean="0">
                <a:hlinkClick r:id="rId3"/>
              </a:rPr>
              <a:t>photo=album&amp;gallery=25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	oraz przystąpiliśmy do programu Mistrzowie Kodowania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	</a:t>
            </a:r>
            <a:r>
              <a:rPr lang="pl-PL" dirty="0">
                <a:hlinkClick r:id="rId4"/>
              </a:rPr>
              <a:t>https://spmodliborzyce.edupage.org/text/?</a:t>
            </a:r>
            <a:r>
              <a:rPr lang="pl-PL" dirty="0" smtClean="0">
                <a:hlinkClick r:id="rId4"/>
              </a:rPr>
              <a:t>text=text/text2&amp;subpage=1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>
                <a:hlinkClick r:id="rId5"/>
              </a:rPr>
              <a:t>https://spwszachow.edupage.org/text/?</a:t>
            </a:r>
            <a:r>
              <a:rPr lang="pl-PL" dirty="0" smtClean="0">
                <a:hlinkClick r:id="rId5"/>
              </a:rPr>
              <a:t>text=text/text2&amp;subpage=1</a:t>
            </a:r>
            <a:r>
              <a:rPr lang="pl-PL" dirty="0" smtClean="0"/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	i Świętokrzyska Akademia Młodego Informatyka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	</a:t>
            </a:r>
            <a:r>
              <a:rPr lang="pl-PL" dirty="0" err="1">
                <a:hlinkClick r:id="rId4"/>
              </a:rPr>
              <a:t>https</a:t>
            </a:r>
            <a:r>
              <a:rPr lang="pl-PL" dirty="0">
                <a:hlinkClick r:id="rId4"/>
              </a:rPr>
              <a:t> </a:t>
            </a:r>
            <a:r>
              <a:rPr lang="pl-PL" dirty="0">
                <a:hlinkClick r:id="rId6"/>
              </a:rPr>
              <a:t>://spmodliborzyce.edupage.org/</a:t>
            </a:r>
            <a:r>
              <a:rPr lang="pl-PL" dirty="0" err="1">
                <a:hlinkClick r:id="rId6"/>
              </a:rPr>
              <a:t>text</a:t>
            </a:r>
            <a:r>
              <a:rPr lang="pl-PL" dirty="0">
                <a:hlinkClick r:id="rId6"/>
              </a:rPr>
              <a:t>/?</a:t>
            </a:r>
            <a:r>
              <a:rPr lang="pl-PL" dirty="0" err="1" smtClean="0">
                <a:hlinkClick r:id="rId6"/>
              </a:rPr>
              <a:t>text</a:t>
            </a:r>
            <a:r>
              <a:rPr lang="pl-PL" dirty="0" smtClean="0">
                <a:hlinkClick r:id="rId6"/>
              </a:rPr>
              <a:t>=</a:t>
            </a:r>
            <a:r>
              <a:rPr lang="pl-PL" dirty="0" err="1" smtClean="0">
                <a:hlinkClick r:id="rId6"/>
              </a:rPr>
              <a:t>text</a:t>
            </a:r>
            <a:r>
              <a:rPr lang="pl-PL" dirty="0" smtClean="0">
                <a:hlinkClick r:id="rId6"/>
              </a:rPr>
              <a:t>/text2&amp;subpage=2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>
                <a:hlinkClick r:id="rId7"/>
              </a:rPr>
              <a:t>https://spwszachow.edupage.org/text/?</a:t>
            </a:r>
            <a:r>
              <a:rPr lang="pl-PL" dirty="0" smtClean="0">
                <a:hlinkClick r:id="rId7"/>
              </a:rPr>
              <a:t>text=text/text2&amp;subpage=2</a:t>
            </a:r>
            <a:r>
              <a:rPr lang="pl-PL" dirty="0" smtClean="0"/>
              <a:t> .</a:t>
            </a:r>
            <a:r>
              <a:rPr lang="pl-PL" dirty="0"/>
              <a:t/>
            </a:r>
            <a:br>
              <a:rPr lang="pl-PL" dirty="0"/>
            </a:br>
            <a:r>
              <a:rPr lang="pl-PL" cap="none" dirty="0" smtClean="0"/>
              <a:t/>
            </a:r>
            <a:br>
              <a:rPr lang="pl-PL" cap="none" dirty="0" smtClean="0"/>
            </a:br>
            <a:endParaRPr lang="pl-PL" cap="none" dirty="0" smtClean="0"/>
          </a:p>
          <a:p>
            <a:pPr marL="0" indent="0">
              <a:buNone/>
            </a:pPr>
            <a:endParaRPr lang="pl-PL" u="sng" dirty="0" smtClean="0"/>
          </a:p>
          <a:p>
            <a:pPr marL="0" indent="0">
              <a:buNone/>
            </a:pPr>
            <a:endParaRPr lang="pl-PL" u="sng" dirty="0" smtClean="0"/>
          </a:p>
          <a:p>
            <a:pPr marL="0" indent="0">
              <a:buNone/>
            </a:pPr>
            <a:endParaRPr lang="pl-PL" cap="none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773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235" y="214857"/>
            <a:ext cx="4424353" cy="61813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1317" y="214856"/>
            <a:ext cx="4470577" cy="61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6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10313893" y="2364162"/>
            <a:ext cx="204921" cy="513507"/>
          </a:xfrm>
        </p:spPr>
        <p:txBody>
          <a:bodyPr>
            <a:normAutofit/>
          </a:bodyPr>
          <a:lstStyle/>
          <a:p>
            <a:endParaRPr lang="pl-PL" sz="800" dirty="0"/>
          </a:p>
        </p:txBody>
      </p:sp>
      <p:pic>
        <p:nvPicPr>
          <p:cNvPr id="1026" name="Picture 2" descr="C:\Users\pol\Desktop\jola\mistrzowie kodowania\inde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687" y="119359"/>
            <a:ext cx="4708505" cy="6516571"/>
          </a:xfrm>
          <a:prstGeom prst="rect">
            <a:avLst/>
          </a:prstGeom>
          <a:noFill/>
        </p:spPr>
      </p:pic>
      <p:pic>
        <p:nvPicPr>
          <p:cNvPr id="4" name="Picture 2" descr="C:\Users\pol\Desktop\WP_20170622_15_35_50_Pr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210" y="235132"/>
            <a:ext cx="4323807" cy="6287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23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4" y="258299"/>
            <a:ext cx="10364451" cy="888311"/>
          </a:xfrm>
        </p:spPr>
        <p:txBody>
          <a:bodyPr>
            <a:normAutofit/>
          </a:bodyPr>
          <a:lstStyle/>
          <a:p>
            <a:r>
              <a:rPr lang="pl-PL" dirty="0" smtClean="0"/>
              <a:t>Programowanie offline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8210" y="1331337"/>
            <a:ext cx="10363826" cy="4977099"/>
          </a:xfrm>
        </p:spPr>
        <p:txBody>
          <a:bodyPr>
            <a:normAutofit fontScale="62500" lnSpcReduction="20000"/>
          </a:bodyPr>
          <a:lstStyle/>
          <a:p>
            <a:r>
              <a:rPr lang="pl-PL" cap="none" dirty="0" smtClean="0"/>
              <a:t>„</a:t>
            </a:r>
            <a:r>
              <a:rPr lang="pl-PL" cap="none" dirty="0" err="1" smtClean="0"/>
              <a:t>Zakubkowani</a:t>
            </a:r>
            <a:r>
              <a:rPr lang="pl-PL" cap="none" dirty="0" smtClean="0"/>
              <a:t>”</a:t>
            </a:r>
          </a:p>
          <a:p>
            <a:pPr marL="0" indent="0">
              <a:buNone/>
            </a:pPr>
            <a:r>
              <a:rPr lang="pl-PL" cap="none" dirty="0" smtClean="0"/>
              <a:t>Dzieci tworzyły budowle z kubków i jednocześnie pisały do nich kody, które później </a:t>
            </a:r>
            <a:br>
              <a:rPr lang="pl-PL" cap="none" dirty="0" smtClean="0"/>
            </a:br>
            <a:r>
              <a:rPr lang="pl-PL" cap="none" dirty="0" smtClean="0"/>
              <a:t>przekazywały innym grupom i sprawdzały czy budowla odpowiada kodowi.</a:t>
            </a:r>
          </a:p>
          <a:p>
            <a:pPr marL="0" indent="0">
              <a:buNone/>
            </a:pPr>
            <a:r>
              <a:rPr lang="pl-PL" b="1" dirty="0" smtClean="0"/>
              <a:t>Fotogaleria- </a:t>
            </a:r>
            <a:r>
              <a:rPr lang="pl-PL" b="1" dirty="0">
                <a:hlinkClick r:id="rId2"/>
              </a:rPr>
              <a:t>http://spmodliborzyce.edupage.org/photos/?</a:t>
            </a:r>
            <a:r>
              <a:rPr lang="pl-PL" b="1" dirty="0" smtClean="0">
                <a:hlinkClick r:id="rId2"/>
              </a:rPr>
              <a:t>photo=album&amp;gallery=35</a:t>
            </a:r>
            <a:endParaRPr lang="pl-PL" b="1" dirty="0"/>
          </a:p>
          <a:p>
            <a:pPr marL="0" indent="0">
              <a:buNone/>
            </a:pPr>
            <a:r>
              <a:rPr lang="pl-PL" b="1" dirty="0"/>
              <a:t>Fotogaleria- </a:t>
            </a:r>
            <a:r>
              <a:rPr lang="pl-PL" b="1" dirty="0" smtClean="0">
                <a:hlinkClick r:id="rId3"/>
              </a:rPr>
              <a:t>http://spwszachow.edupage.org/photos/?photo=album&amp;gallery=25</a:t>
            </a:r>
            <a:r>
              <a:rPr lang="pl-PL" b="1" dirty="0" smtClean="0"/>
              <a:t> </a:t>
            </a:r>
            <a:endParaRPr lang="pl-PL" cap="none" dirty="0" smtClean="0"/>
          </a:p>
          <a:p>
            <a:r>
              <a:rPr lang="pl-PL" cap="none" dirty="0" smtClean="0"/>
              <a:t>„</a:t>
            </a:r>
            <a:r>
              <a:rPr lang="pl-PL" cap="none" dirty="0" err="1" smtClean="0"/>
              <a:t>Nietypowiec</a:t>
            </a:r>
            <a:r>
              <a:rPr lang="pl-PL" cap="none" dirty="0" smtClean="0"/>
              <a:t>”</a:t>
            </a:r>
          </a:p>
          <a:p>
            <a:pPr marL="0" indent="0">
              <a:buNone/>
            </a:pPr>
            <a:r>
              <a:rPr lang="pl-PL" cap="none" dirty="0" smtClean="0"/>
              <a:t>Układanie planszy z przeszkodami i tworzenie drogi za pomocą kodu do wybranego </a:t>
            </a:r>
            <a:br>
              <a:rPr lang="pl-PL" cap="none" dirty="0" smtClean="0"/>
            </a:br>
            <a:r>
              <a:rPr lang="pl-PL" cap="none" dirty="0" smtClean="0"/>
              <a:t>miejsca na planszy.</a:t>
            </a:r>
          </a:p>
          <a:p>
            <a:r>
              <a:rPr lang="pl-PL" cap="none" dirty="0" smtClean="0"/>
              <a:t>Odkoduj obrazek</a:t>
            </a:r>
          </a:p>
          <a:p>
            <a:pPr marL="0" indent="0">
              <a:buNone/>
            </a:pPr>
            <a:r>
              <a:rPr lang="pl-PL" cap="none" dirty="0" smtClean="0"/>
              <a:t>Kolorowanie i układanie kolorowych kartoników w celu „odkodowania” zaszyfrowanego obrazka.</a:t>
            </a:r>
          </a:p>
          <a:p>
            <a:pPr marL="0" indent="0">
              <a:buNone/>
            </a:pPr>
            <a:r>
              <a:rPr lang="pl-PL" b="1" dirty="0"/>
              <a:t>Fotogaleria -</a:t>
            </a:r>
            <a:r>
              <a:rPr lang="pl-PL" b="1" i="1" dirty="0"/>
              <a:t> </a:t>
            </a:r>
            <a:r>
              <a:rPr lang="pl-PL" cap="none" dirty="0" smtClean="0">
                <a:hlinkClick r:id="rId4"/>
              </a:rPr>
              <a:t>http://spmodliborzyce.edupage.org/photos/?photo=album&amp;gallery=55</a:t>
            </a:r>
            <a:endParaRPr lang="pl-PL" cap="none" dirty="0" smtClean="0"/>
          </a:p>
          <a:p>
            <a:pPr marL="0" indent="0">
              <a:buNone/>
            </a:pPr>
            <a:r>
              <a:rPr lang="pl-PL" b="1" dirty="0"/>
              <a:t>Fotogaleria - </a:t>
            </a:r>
            <a:r>
              <a:rPr lang="pl-PL" b="1" cap="none" dirty="0" smtClean="0">
                <a:hlinkClick r:id="rId5"/>
              </a:rPr>
              <a:t>http://spmodliborzyce.edupage.org/photos/?photo=album&amp;gallery=73</a:t>
            </a:r>
            <a:endParaRPr lang="pl-PL" b="1" cap="none" dirty="0" smtClean="0"/>
          </a:p>
          <a:p>
            <a:pPr marL="0" indent="0">
              <a:buNone/>
            </a:pPr>
            <a:r>
              <a:rPr lang="pl-PL" b="1" dirty="0"/>
              <a:t>Fotogaleria - </a:t>
            </a:r>
            <a:r>
              <a:rPr lang="pl-PL" b="1" u="sng" cap="none" dirty="0" smtClean="0">
                <a:hlinkClick r:id="rId6"/>
              </a:rPr>
              <a:t>http://spmodliborzyce.edupage.org/photos/?photo=album&amp;gallery=78</a:t>
            </a:r>
            <a:endParaRPr lang="pl-PL" b="1" u="sng" cap="none" dirty="0" smtClean="0"/>
          </a:p>
          <a:p>
            <a:pPr marL="0" indent="0">
              <a:buNone/>
            </a:pPr>
            <a:r>
              <a:rPr lang="pl-PL" b="1" dirty="0" smtClean="0"/>
              <a:t>Fotogaleria - </a:t>
            </a:r>
            <a:r>
              <a:rPr lang="pl-PL" b="1" dirty="0" smtClean="0">
                <a:hlinkClick r:id="rId7"/>
              </a:rPr>
              <a:t>http://spwszachow.edupage.org/photos/?photo=album&amp;gallery=68</a:t>
            </a:r>
            <a:r>
              <a:rPr lang="pl-PL" b="1" dirty="0" smtClean="0"/>
              <a:t> </a:t>
            </a:r>
            <a:endParaRPr lang="pl-PL" cap="none" dirty="0" smtClean="0"/>
          </a:p>
          <a:p>
            <a:r>
              <a:rPr lang="pl-PL" cap="none" dirty="0" smtClean="0"/>
              <a:t>„Zabierz przeciwnikowi kubek”</a:t>
            </a:r>
          </a:p>
          <a:p>
            <a:pPr marL="0" indent="0">
              <a:buNone/>
            </a:pPr>
            <a:r>
              <a:rPr lang="pl-PL" cap="none" dirty="0" smtClean="0"/>
              <a:t>Gra polegająca na wykonaniu takiej liczby ruchów (góra-dół, prawo-lewo) jaką wskaże </a:t>
            </a:r>
            <a:br>
              <a:rPr lang="pl-PL" cap="none" dirty="0" smtClean="0"/>
            </a:br>
            <a:r>
              <a:rPr lang="pl-PL" cap="none" dirty="0" smtClean="0"/>
              <a:t>wyrzucona ilość oczek na kostce do gry. Celem jest dojście na pole gdzie znajduje się </a:t>
            </a:r>
            <a:br>
              <a:rPr lang="pl-PL" cap="none" dirty="0" smtClean="0"/>
            </a:br>
            <a:r>
              <a:rPr lang="pl-PL" cap="none" dirty="0" smtClean="0"/>
              <a:t>kubek przeciwnika w celu zabrania go. Wygrywa ten kto ma więcej kubków.</a:t>
            </a:r>
          </a:p>
          <a:p>
            <a:pPr marL="0" indent="0">
              <a:buNone/>
            </a:pPr>
            <a:r>
              <a:rPr lang="pl-PL" b="1" dirty="0"/>
              <a:t>Fotogaleria -</a:t>
            </a:r>
            <a:r>
              <a:rPr lang="pl-PL" b="1" i="1" dirty="0"/>
              <a:t> </a:t>
            </a:r>
            <a:r>
              <a:rPr lang="pl-PL" b="1" i="1" cap="none" dirty="0" smtClean="0">
                <a:hlinkClick r:id="rId8"/>
              </a:rPr>
              <a:t>http://spmodliborzyce.edupage.org/photos/?photo=album&amp;gallery=75</a:t>
            </a:r>
            <a:endParaRPr lang="pl-PL" b="1" i="1" cap="none" dirty="0" smtClean="0"/>
          </a:p>
          <a:p>
            <a:pPr marL="0" indent="0">
              <a:buNone/>
            </a:pPr>
            <a:r>
              <a:rPr lang="pl-PL" b="1" i="1" dirty="0"/>
              <a:t>	</a:t>
            </a:r>
            <a:r>
              <a:rPr lang="pl-PL" b="1" i="1" dirty="0" smtClean="0"/>
              <a:t>	</a:t>
            </a:r>
            <a:r>
              <a:rPr lang="pl-PL" dirty="0">
                <a:hlinkClick r:id="rId7"/>
              </a:rPr>
              <a:t>http://spwszachow.edupage.org/photos/?photo=album&amp;gallery=68</a:t>
            </a:r>
            <a:endParaRPr lang="pl-PL" cap="none" dirty="0" smtClean="0"/>
          </a:p>
          <a:p>
            <a:pPr marL="0" indent="0">
              <a:buNone/>
            </a:pPr>
            <a:endParaRPr lang="pl-PL" cap="none" dirty="0" smtClean="0"/>
          </a:p>
          <a:p>
            <a:pPr marL="0" indent="0">
              <a:buNone/>
            </a:pPr>
            <a:endParaRPr lang="pl-PL" cap="none" dirty="0" smtClean="0"/>
          </a:p>
          <a:p>
            <a:endParaRPr lang="pl-PL" cap="none" dirty="0" smtClean="0"/>
          </a:p>
          <a:p>
            <a:endParaRPr lang="pl-PL" cap="none" dirty="0"/>
          </a:p>
        </p:txBody>
      </p:sp>
    </p:spTree>
    <p:extLst>
      <p:ext uri="{BB962C8B-B14F-4D97-AF65-F5344CB8AC3E}">
        <p14:creationId xmlns:p14="http://schemas.microsoft.com/office/powerpoint/2010/main" xmlns="" val="16944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1338" y="267535"/>
            <a:ext cx="10364451" cy="798159"/>
          </a:xfrm>
        </p:spPr>
        <p:txBody>
          <a:bodyPr>
            <a:normAutofit/>
          </a:bodyPr>
          <a:lstStyle/>
          <a:p>
            <a:r>
              <a:rPr lang="pl-PL" dirty="0" smtClean="0"/>
              <a:t>Programowanie online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0355" y="1409652"/>
            <a:ext cx="10363826" cy="4954203"/>
          </a:xfrm>
        </p:spPr>
        <p:txBody>
          <a:bodyPr>
            <a:normAutofit fontScale="77500" lnSpcReduction="20000"/>
          </a:bodyPr>
          <a:lstStyle/>
          <a:p>
            <a:r>
              <a:rPr lang="pl-PL" cap="none" dirty="0" smtClean="0"/>
              <a:t>W roku szkolnym 2016/17, uczniowie poznali program </a:t>
            </a:r>
            <a:r>
              <a:rPr lang="pl-PL" cap="none" dirty="0" err="1" smtClean="0"/>
              <a:t>Baltie</a:t>
            </a:r>
            <a:r>
              <a:rPr lang="pl-PL" cap="none" dirty="0" smtClean="0"/>
              <a:t>, </a:t>
            </a:r>
            <a:r>
              <a:rPr lang="pl-PL" cap="none" dirty="0" err="1" smtClean="0"/>
              <a:t>Scratch</a:t>
            </a:r>
            <a:r>
              <a:rPr lang="pl-PL" cap="none" dirty="0" smtClean="0"/>
              <a:t> Junior (klasa I </a:t>
            </a:r>
            <a:r>
              <a:rPr lang="pl-PL" cap="none" dirty="0" err="1" smtClean="0"/>
              <a:t>i</a:t>
            </a:r>
            <a:r>
              <a:rPr lang="pl-PL" cap="none" dirty="0" smtClean="0"/>
              <a:t> IV) </a:t>
            </a:r>
            <a:br>
              <a:rPr lang="pl-PL" cap="none" dirty="0" smtClean="0"/>
            </a:br>
            <a:r>
              <a:rPr lang="pl-PL" cap="none" dirty="0" smtClean="0"/>
              <a:t>oraz zapoznali się z programem </a:t>
            </a:r>
            <a:r>
              <a:rPr lang="pl-PL" cap="none" dirty="0" err="1" smtClean="0"/>
              <a:t>Scratch</a:t>
            </a:r>
            <a:r>
              <a:rPr lang="pl-PL" cap="none" dirty="0" smtClean="0"/>
              <a:t> (klasa IV).</a:t>
            </a:r>
          </a:p>
          <a:p>
            <a:r>
              <a:rPr lang="pl-PL" cap="none" dirty="0" smtClean="0"/>
              <a:t>Klasa I w programie </a:t>
            </a:r>
            <a:r>
              <a:rPr lang="pl-PL" cap="none" dirty="0" err="1" smtClean="0"/>
              <a:t>Baltie</a:t>
            </a:r>
            <a:r>
              <a:rPr lang="pl-PL" cap="none" dirty="0" smtClean="0"/>
              <a:t> poznała tryb budowanie, wykorzystywaliśmy go do ćwiczeń </a:t>
            </a:r>
            <a:br>
              <a:rPr lang="pl-PL" cap="none" dirty="0" smtClean="0"/>
            </a:br>
            <a:r>
              <a:rPr lang="pl-PL" cap="none" dirty="0" smtClean="0"/>
              <a:t>matematycznych i zabaw z literkami. Klasa IV poznała tryb: budowanie, czarowanie </a:t>
            </a:r>
            <a:br>
              <a:rPr lang="pl-PL" cap="none" dirty="0" smtClean="0"/>
            </a:br>
            <a:r>
              <a:rPr lang="pl-PL" cap="none" dirty="0" smtClean="0"/>
              <a:t>oraz programowanie.</a:t>
            </a:r>
          </a:p>
          <a:p>
            <a:pPr marL="0" indent="0">
              <a:buNone/>
            </a:pPr>
            <a:r>
              <a:rPr lang="pl-PL" b="1" dirty="0"/>
              <a:t>Fotogaleria - </a:t>
            </a:r>
            <a:r>
              <a:rPr lang="pl-PL" cap="none" dirty="0" smtClean="0">
                <a:hlinkClick r:id="rId2"/>
              </a:rPr>
              <a:t>http</a:t>
            </a:r>
            <a:r>
              <a:rPr lang="pl-PL" cap="none" dirty="0">
                <a:hlinkClick r:id="rId2"/>
              </a:rPr>
              <a:t>://spmodliborzyce.edupage.org/photos/?</a:t>
            </a:r>
            <a:r>
              <a:rPr lang="pl-PL" cap="none" dirty="0" smtClean="0">
                <a:hlinkClick r:id="rId2"/>
              </a:rPr>
              <a:t>photo=album&amp;gallery=74</a:t>
            </a:r>
            <a:endParaRPr lang="pl-PL" cap="none" dirty="0" smtClean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	   </a:t>
            </a:r>
            <a:r>
              <a:rPr lang="pl-PL" dirty="0">
                <a:hlinkClick r:id="rId3"/>
              </a:rPr>
              <a:t>http://spwszachow.edupage.org/photos/?photo=album&amp;gallery=70</a:t>
            </a:r>
            <a:endParaRPr lang="pl-PL" cap="none" dirty="0" smtClean="0"/>
          </a:p>
          <a:p>
            <a:r>
              <a:rPr lang="pl-PL" cap="none" dirty="0" smtClean="0"/>
              <a:t>W programie </a:t>
            </a:r>
            <a:r>
              <a:rPr lang="pl-PL" cap="none" dirty="0" err="1" smtClean="0"/>
              <a:t>Scratch</a:t>
            </a:r>
            <a:r>
              <a:rPr lang="pl-PL" cap="none" dirty="0" smtClean="0"/>
              <a:t> Junior wykonali m.in. następujące zadania: Skaczące piłeczki; Labirynt</a:t>
            </a:r>
            <a:r>
              <a:rPr lang="pl-PL" cap="none" dirty="0"/>
              <a:t>;</a:t>
            </a:r>
            <a:r>
              <a:rPr lang="pl-PL" cap="none" dirty="0" smtClean="0"/>
              <a:t> </a:t>
            </a:r>
            <a:br>
              <a:rPr lang="pl-PL" cap="none" dirty="0" smtClean="0"/>
            </a:br>
            <a:r>
              <a:rPr lang="pl-PL" cap="none" dirty="0" smtClean="0"/>
              <a:t>Wiosna, lato, jesień, zima…; Działania matematyczne; Linijki; Grzybobranie</a:t>
            </a:r>
          </a:p>
          <a:p>
            <a:pPr marL="0" indent="0">
              <a:buNone/>
            </a:pPr>
            <a:r>
              <a:rPr lang="pl-PL" cap="none" dirty="0" smtClean="0"/>
              <a:t> </a:t>
            </a:r>
            <a:r>
              <a:rPr lang="pl-PL" b="1" dirty="0"/>
              <a:t>Fotogaleria </a:t>
            </a:r>
            <a:r>
              <a:rPr lang="pl-PL" b="1" dirty="0" smtClean="0"/>
              <a:t>-</a:t>
            </a:r>
            <a:r>
              <a:rPr lang="pl-PL" cap="none" dirty="0" smtClean="0"/>
              <a:t> </a:t>
            </a:r>
            <a:r>
              <a:rPr lang="pl-PL" cap="none" dirty="0" smtClean="0">
                <a:hlinkClick r:id="rId4"/>
              </a:rPr>
              <a:t>https://spmodliborzyce.edupage.org/album/?#gallery/31</a:t>
            </a:r>
            <a:endParaRPr lang="pl-PL" cap="none" dirty="0" smtClean="0"/>
          </a:p>
          <a:p>
            <a:pPr marL="0" indent="0">
              <a:buNone/>
            </a:pPr>
            <a:r>
              <a:rPr lang="pl-PL" b="1" dirty="0" smtClean="0"/>
              <a:t>Fotogaleria - </a:t>
            </a:r>
            <a:r>
              <a:rPr lang="pl-PL" dirty="0" smtClean="0">
                <a:hlinkClick r:id="rId5"/>
              </a:rPr>
              <a:t>http://spwszachow.edupage.org/photos/?photo=album&amp;gallery=19</a:t>
            </a:r>
            <a:r>
              <a:rPr lang="pl-PL" dirty="0" smtClean="0"/>
              <a:t> </a:t>
            </a:r>
            <a:endParaRPr lang="pl-PL" cap="none" dirty="0" smtClean="0"/>
          </a:p>
          <a:p>
            <a:r>
              <a:rPr lang="pl-PL" cap="none" dirty="0" smtClean="0"/>
              <a:t>Na zajęciach korzystaliśmy również z platformy </a:t>
            </a:r>
            <a:r>
              <a:rPr lang="pl-PL" cap="none" dirty="0" smtClean="0">
                <a:hlinkClick r:id="rId6"/>
              </a:rPr>
              <a:t>www.code.org</a:t>
            </a:r>
            <a:r>
              <a:rPr lang="pl-PL" cap="none" dirty="0" smtClean="0"/>
              <a:t> oraz darmowych aplikacji </a:t>
            </a:r>
            <a:br>
              <a:rPr lang="pl-PL" cap="none" dirty="0" smtClean="0"/>
            </a:br>
            <a:r>
              <a:rPr lang="pl-PL" cap="none" dirty="0" smtClean="0"/>
              <a:t>ze sklepu Google Play - Kodable i Bit by Bit.</a:t>
            </a:r>
          </a:p>
          <a:p>
            <a:pPr marL="0" indent="0">
              <a:buNone/>
            </a:pPr>
            <a:r>
              <a:rPr lang="pl-PL" b="1" dirty="0"/>
              <a:t>Fotogaleria - </a:t>
            </a:r>
            <a:r>
              <a:rPr lang="pl-PL" cap="none" dirty="0" smtClean="0">
                <a:hlinkClick r:id="rId7"/>
              </a:rPr>
              <a:t>http://spmodliborzyce.edupage.org/photos/?photo=album&amp;gallery=81</a:t>
            </a: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Fotogaleria </a:t>
            </a:r>
            <a:r>
              <a:rPr lang="pl-PL" b="1" dirty="0"/>
              <a:t>- </a:t>
            </a:r>
            <a:r>
              <a:rPr lang="pl-PL" cap="none" dirty="0" smtClean="0">
                <a:hlinkClick r:id="rId8"/>
              </a:rPr>
              <a:t>http://spmodliborzyce.edupage.org/photos/?photo=album&amp;gallery=79</a:t>
            </a:r>
            <a:endParaRPr lang="pl-PL" cap="none" dirty="0" smtClean="0"/>
          </a:p>
          <a:p>
            <a:pPr marL="0" indent="0">
              <a:buNone/>
            </a:pPr>
            <a:r>
              <a:rPr lang="pl-PL" b="1" dirty="0" smtClean="0"/>
              <a:t>Fotogaleria - </a:t>
            </a:r>
            <a:r>
              <a:rPr lang="pl-PL" dirty="0" smtClean="0">
                <a:hlinkClick r:id="rId9"/>
              </a:rPr>
              <a:t>http://spwszachow.edupage.org/photos/?photo=album&amp;gallery=69</a:t>
            </a:r>
            <a:r>
              <a:rPr lang="pl-PL" dirty="0" smtClean="0"/>
              <a:t> </a:t>
            </a:r>
            <a:endParaRPr lang="pl-PL" cap="none" dirty="0" smtClean="0"/>
          </a:p>
          <a:p>
            <a:r>
              <a:rPr lang="pl-PL" cap="none" dirty="0" smtClean="0"/>
              <a:t>Od połowy czerwca mamy na wyposażeniu grę edukacyjną ScottieGo!, </a:t>
            </a:r>
            <a:br>
              <a:rPr lang="pl-PL" cap="none" dirty="0" smtClean="0"/>
            </a:br>
            <a:r>
              <a:rPr lang="pl-PL" cap="none" dirty="0" smtClean="0"/>
              <a:t>w którą pomimo problemów technicznych udało nam się jeszcze przed wakacjami zagrać. </a:t>
            </a:r>
            <a:r>
              <a:rPr lang="pl-PL" cap="none" dirty="0" smtClean="0">
                <a:sym typeface="Wingdings" panose="05000000000000000000" pitchFamily="2" charset="2"/>
              </a:rPr>
              <a:t></a:t>
            </a:r>
            <a:endParaRPr lang="pl-PL" cap="none" dirty="0" smtClean="0"/>
          </a:p>
          <a:p>
            <a:pPr marL="0" indent="0">
              <a:buNone/>
            </a:pPr>
            <a:r>
              <a:rPr lang="pl-PL" b="1" dirty="0"/>
              <a:t>Fotogaleria - </a:t>
            </a:r>
            <a:r>
              <a:rPr lang="pl-PL" u="sng" cap="none" dirty="0" smtClean="0">
                <a:hlinkClick r:id="rId10"/>
              </a:rPr>
              <a:t>http://spmodliborzyce.edupage.org/photos/?photo=album&amp;gallery=80</a:t>
            </a:r>
            <a:r>
              <a:rPr lang="pl-PL" cap="none" dirty="0" smtClean="0"/>
              <a:t> </a:t>
            </a:r>
          </a:p>
          <a:p>
            <a:endParaRPr lang="pl-PL" cap="none" dirty="0"/>
          </a:p>
        </p:txBody>
      </p:sp>
    </p:spTree>
    <p:extLst>
      <p:ext uri="{BB962C8B-B14F-4D97-AF65-F5344CB8AC3E}">
        <p14:creationId xmlns:p14="http://schemas.microsoft.com/office/powerpoint/2010/main" xmlns="" val="4605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70271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179871"/>
            <a:ext cx="8596668" cy="4861492"/>
          </a:xfrm>
        </p:spPr>
        <p:txBody>
          <a:bodyPr/>
          <a:lstStyle/>
          <a:p>
            <a:r>
              <a:rPr lang="pl-PL" dirty="0" smtClean="0"/>
              <a:t>W czerwcu 2017 roku, w naszych szkołach </a:t>
            </a:r>
            <a:r>
              <a:rPr lang="pl-PL" dirty="0"/>
              <a:t>został utworzony </a:t>
            </a:r>
            <a:r>
              <a:rPr lang="pl-PL" b="1" dirty="0"/>
              <a:t>Lokalny Klub Kodowania. </a:t>
            </a:r>
            <a:r>
              <a:rPr lang="pl-PL" dirty="0"/>
              <a:t>W ramach działalności klubu będą prowadzone zajęcia z podstaw programowania dla uczniów </a:t>
            </a:r>
            <a:r>
              <a:rPr lang="pl-PL" dirty="0" smtClean="0"/>
              <a:t>naszych szkół </a:t>
            </a:r>
            <a:r>
              <a:rPr lang="pl-PL" dirty="0"/>
              <a:t>w roku szkolnym 2017/18. </a:t>
            </a:r>
            <a:r>
              <a:rPr lang="pl-PL" dirty="0" smtClean="0"/>
              <a:t>             W </a:t>
            </a:r>
            <a:r>
              <a:rPr lang="pl-PL" dirty="0"/>
              <a:t>ramach programu mamy możliwość </a:t>
            </a:r>
            <a:r>
              <a:rPr lang="pl-PL" b="1" dirty="0"/>
              <a:t>bezpłatnego wypożyczenia</a:t>
            </a:r>
            <a:r>
              <a:rPr lang="pl-PL" dirty="0"/>
              <a:t> programowalnych </a:t>
            </a:r>
            <a:r>
              <a:rPr lang="pl-PL" b="1" dirty="0"/>
              <a:t>robotów Finch</a:t>
            </a:r>
            <a:r>
              <a:rPr lang="pl-PL" dirty="0"/>
              <a:t> (5 </a:t>
            </a:r>
            <a:r>
              <a:rPr lang="pl-PL" dirty="0" smtClean="0"/>
              <a:t>sztuk do jednej szkoły) </a:t>
            </a:r>
            <a:r>
              <a:rPr lang="pl-PL" dirty="0"/>
              <a:t>na okres 2 miesięcy (wrzesień-październik). Na pewno uatrakcyjnią one nasze zajęcia z </a:t>
            </a:r>
            <a:r>
              <a:rPr lang="pl-PL" dirty="0" smtClean="0"/>
              <a:t>programowania. </a:t>
            </a:r>
            <a:r>
              <a:rPr lang="pl-PL" dirty="0"/>
              <a:t>:) 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5043" y="3424138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5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6316" y="2890982"/>
            <a:ext cx="8596668" cy="1320800"/>
          </a:xfrm>
        </p:spPr>
        <p:txBody>
          <a:bodyPr/>
          <a:lstStyle/>
          <a:p>
            <a:r>
              <a:rPr lang="pl-PL" dirty="0" smtClean="0"/>
              <a:t>Do zobaczenia po wakacjach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358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1942</TotalTime>
  <Words>136</Words>
  <Application>Microsoft Office PowerPoint</Application>
  <PresentationFormat>Niestandardowy</PresentationFormat>
  <Paragraphs>60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Faseta</vt:lpstr>
      <vt:lpstr>Sprawozdanie z Pilotażu Programowania</vt:lpstr>
      <vt:lpstr>Informacje o szkołach</vt:lpstr>
      <vt:lpstr>Slajd 3</vt:lpstr>
      <vt:lpstr>Slajd 4</vt:lpstr>
      <vt:lpstr>Slajd 5</vt:lpstr>
      <vt:lpstr>Programowanie offline </vt:lpstr>
      <vt:lpstr>Programowanie online</vt:lpstr>
      <vt:lpstr>Slajd 8</vt:lpstr>
      <vt:lpstr>Do zobaczenia po wakacjach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Pilotażu Programowania</dc:title>
  <dc:creator>Admin</dc:creator>
  <cp:lastModifiedBy>pol</cp:lastModifiedBy>
  <cp:revision>43</cp:revision>
  <dcterms:created xsi:type="dcterms:W3CDTF">2017-06-17T15:31:24Z</dcterms:created>
  <dcterms:modified xsi:type="dcterms:W3CDTF">2017-06-22T13:43:13Z</dcterms:modified>
</cp:coreProperties>
</file>